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7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98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3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2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3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1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5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1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5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3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B50F-3586-497B-9378-BCDF3EA5803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344262-4159-406D-A02B-40045DD2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74" y="641778"/>
            <a:ext cx="9510367" cy="740454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Программа развития  </a:t>
            </a:r>
            <a:br>
              <a:rPr lang="ru-RU" sz="4400" b="1" dirty="0" smtClean="0">
                <a:latin typeface="Bookman Old Style" panose="02050604050505020204" pitchFamily="18" charset="0"/>
              </a:rPr>
            </a:br>
            <a:r>
              <a:rPr lang="ru-RU" sz="4400" b="1" dirty="0" smtClean="0">
                <a:latin typeface="Bookman Old Style" panose="02050604050505020204" pitchFamily="18" charset="0"/>
              </a:rPr>
              <a:t>МАОУ «Белоярская СОШ № 1»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321" y="1520285"/>
            <a:ext cx="9314121" cy="10968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Акмеологический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подход к организации образовательной среды школы и её эффективного использования с целью оптимизации образовательного процесса в условиях реализации ФГОС»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13" y="4282846"/>
            <a:ext cx="6961905" cy="22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6057">
            <a:off x="9830458" y="228062"/>
            <a:ext cx="2066651" cy="28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6572" y="-143691"/>
            <a:ext cx="11142618" cy="1930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Программа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является преемницей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предыдущих ПРШ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541417"/>
            <a:ext cx="9379131" cy="5094514"/>
          </a:xfrm>
        </p:spPr>
        <p:txBody>
          <a:bodyPr/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«</a:t>
            </a:r>
            <a:r>
              <a:rPr lang="ru-RU" sz="2400" dirty="0">
                <a:latin typeface="Bookman Old Style" panose="02050604050505020204" pitchFamily="18" charset="0"/>
              </a:rPr>
              <a:t>Архитектоника образовательной среды – условие развития возможностей индивидуализации» (сроки реализации: 2006-2012 </a:t>
            </a:r>
            <a:r>
              <a:rPr lang="ru-RU" sz="2400" dirty="0" err="1">
                <a:latin typeface="Bookman Old Style" panose="02050604050505020204" pitchFamily="18" charset="0"/>
              </a:rPr>
              <a:t>г.г</a:t>
            </a:r>
            <a:r>
              <a:rPr lang="ru-RU" sz="2400" dirty="0">
                <a:latin typeface="Bookman Old Style" panose="02050604050505020204" pitchFamily="18" charset="0"/>
              </a:rPr>
              <a:t>.), программа является победителем конкурсного отбора в сфере образования (грант конкурса на присуждение премии лучшим ОО РФ, 2007 г</a:t>
            </a:r>
            <a:r>
              <a:rPr lang="ru-RU" sz="2400" dirty="0" smtClean="0">
                <a:latin typeface="Bookman Old Style" panose="02050604050505020204" pitchFamily="18" charset="0"/>
              </a:rPr>
              <a:t>.).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«</a:t>
            </a:r>
            <a:r>
              <a:rPr lang="ru-RU" sz="2400" dirty="0">
                <a:latin typeface="Bookman Old Style" panose="02050604050505020204" pitchFamily="18" charset="0"/>
              </a:rPr>
              <a:t>Трёхуровневая модель культурно-образовательного пространства школы на основе идей глобального образования в условиях реализации ФГОС» (сроки реализации: 2012-2020 </a:t>
            </a:r>
            <a:r>
              <a:rPr lang="ru-RU" sz="2400" dirty="0" err="1">
                <a:latin typeface="Bookman Old Style" panose="02050604050505020204" pitchFamily="18" charset="0"/>
              </a:rPr>
              <a:t>г.г</a:t>
            </a:r>
            <a:r>
              <a:rPr lang="ru-RU" sz="2400" dirty="0">
                <a:latin typeface="Bookman Old Style" panose="02050604050505020204" pitchFamily="18" charset="0"/>
              </a:rPr>
              <a:t>.), программа является победителем конкурса проектов (заявок) образовательных организаций, имеющих статус </a:t>
            </a:r>
            <a:r>
              <a:rPr lang="ru-RU" sz="2400" dirty="0" err="1">
                <a:latin typeface="Bookman Old Style" panose="02050604050505020204" pitchFamily="18" charset="0"/>
              </a:rPr>
              <a:t>регио-нальных</a:t>
            </a:r>
            <a:r>
              <a:rPr lang="ru-RU" sz="2400" dirty="0">
                <a:latin typeface="Bookman Old Style" panose="02050604050505020204" pitchFamily="18" charset="0"/>
              </a:rPr>
              <a:t> инновационных площадок (2018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1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9816"/>
            <a:ext cx="9418320" cy="16691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Понятийное поле Программы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600891"/>
            <a:ext cx="9535886" cy="6152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Акмеология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— раздел психологии развития, исследующий закономерности и механизмы, обеспечивающие возможность достижения высшей ступени (</a:t>
            </a:r>
            <a:r>
              <a:rPr lang="ru-RU" sz="2400" dirty="0" err="1">
                <a:latin typeface="Bookman Old Style" panose="02050604050505020204" pitchFamily="18" charset="0"/>
              </a:rPr>
              <a:t>акме</a:t>
            </a:r>
            <a:r>
              <a:rPr lang="ru-RU" sz="2400" dirty="0">
                <a:latin typeface="Bookman Old Style" panose="02050604050505020204" pitchFamily="18" charset="0"/>
              </a:rPr>
              <a:t>) индивидуального развития. </a:t>
            </a:r>
            <a:r>
              <a:rPr lang="ru-RU" sz="2400" dirty="0" smtClean="0">
                <a:latin typeface="Bookman Old Style" panose="02050604050505020204" pitchFamily="18" charset="0"/>
              </a:rPr>
              <a:t>  </a:t>
            </a:r>
          </a:p>
          <a:p>
            <a:pPr algn="just"/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кмеологическая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школа </a:t>
            </a:r>
            <a:r>
              <a:rPr lang="ru-RU" sz="2400" dirty="0">
                <a:latin typeface="Bookman Old Style" panose="02050604050505020204" pitchFamily="18" charset="0"/>
              </a:rPr>
              <a:t>– это такое учебное заведение, в котором созданы все </a:t>
            </a:r>
            <a:r>
              <a:rPr lang="ru-RU" sz="2400" dirty="0" smtClean="0">
                <a:latin typeface="Bookman Old Style" panose="02050604050505020204" pitchFamily="18" charset="0"/>
              </a:rPr>
              <a:t>необходимые </a:t>
            </a:r>
            <a:r>
              <a:rPr lang="ru-RU" sz="2400" dirty="0">
                <a:latin typeface="Bookman Old Style" panose="02050604050505020204" pitchFamily="18" charset="0"/>
              </a:rPr>
              <a:t>условия для становления и развития у всех субъектов образования представления об успехе, высоких достижениях, необходимых для развития личности и </a:t>
            </a:r>
            <a:r>
              <a:rPr lang="ru-RU" sz="2400" dirty="0" smtClean="0">
                <a:latin typeface="Bookman Old Style" panose="02050604050505020204" pitchFamily="18" charset="0"/>
              </a:rPr>
              <a:t>социума.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читель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акмеологической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школы </a:t>
            </a:r>
            <a:r>
              <a:rPr lang="ru-RU" sz="2400" dirty="0">
                <a:latin typeface="Bookman Old Style" panose="02050604050505020204" pitchFamily="18" charset="0"/>
              </a:rPr>
              <a:t>– исследователь, для которого чрезвычайно важным </a:t>
            </a:r>
            <a:r>
              <a:rPr lang="ru-RU" sz="2400" dirty="0" smtClean="0">
                <a:latin typeface="Bookman Old Style" panose="02050604050505020204" pitchFamily="18" charset="0"/>
              </a:rPr>
              <a:t>являются </a:t>
            </a:r>
            <a:r>
              <a:rPr lang="ru-RU" sz="2400" dirty="0">
                <a:latin typeface="Bookman Old Style" panose="02050604050505020204" pitchFamily="18" charset="0"/>
              </a:rPr>
              <a:t>аналитические способности, умение определять цели и задачи своей деятельности, планировать методическую работу (с учетом характера научно-методической деятельности школы, потребностей субъектов образования и реальных возможностей образовательного учреждения), умение формулировать прогнозируемые результаты и корректировать свою деятельность на основе данных педагогического </a:t>
            </a:r>
            <a:r>
              <a:rPr lang="ru-RU" sz="2400" dirty="0" smtClean="0">
                <a:latin typeface="Bookman Old Style" panose="02050604050505020204" pitchFamily="18" charset="0"/>
              </a:rPr>
              <a:t>мониторинга.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56753"/>
            <a:ext cx="9274352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Цель и задачи Программы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87572"/>
              </p:ext>
            </p:extLst>
          </p:nvPr>
        </p:nvGraphicFramePr>
        <p:xfrm>
          <a:off x="112812" y="1331979"/>
          <a:ext cx="9571242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319">
                  <a:extLst>
                    <a:ext uri="{9D8B030D-6E8A-4147-A177-3AD203B41FA5}">
                      <a16:colId xmlns:a16="http://schemas.microsoft.com/office/drawing/2014/main" val="3549088435"/>
                    </a:ext>
                  </a:extLst>
                </a:gridCol>
                <a:gridCol w="7162923">
                  <a:extLst>
                    <a:ext uri="{9D8B030D-6E8A-4147-A177-3AD203B41FA5}">
                      <a16:colId xmlns:a16="http://schemas.microsoft.com/office/drawing/2014/main" val="3321768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1760" fontAlgn="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Bookman Old Style" panose="02050604050505020204" pitchFamily="18" charset="0"/>
                        </a:rPr>
                        <a:t>Цель </a:t>
                      </a:r>
                    </a:p>
                    <a:p>
                      <a:pPr marL="111760" fontAlgn="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Bookman Old Style" panose="02050604050505020204" pitchFamily="18" charset="0"/>
                        </a:rPr>
                        <a:t>программы</a:t>
                      </a:r>
                      <a:endParaRPr lang="ru-RU" sz="28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800" b="0" dirty="0" smtClean="0">
                          <a:effectLst/>
                          <a:latin typeface="Bookman Old Style" panose="02050604050505020204" pitchFamily="18" charset="0"/>
                        </a:rPr>
                        <a:t>Совершенствование</a:t>
                      </a:r>
                      <a:r>
                        <a:rPr lang="ru-RU" sz="2800" b="0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800" b="0" dirty="0" smtClean="0">
                          <a:effectLst/>
                          <a:latin typeface="Bookman Old Style" panose="02050604050505020204" pitchFamily="18" charset="0"/>
                        </a:rPr>
                        <a:t>процесса </a:t>
                      </a:r>
                      <a:r>
                        <a:rPr lang="ru-RU" sz="2800" b="0" dirty="0" err="1">
                          <a:effectLst/>
                          <a:latin typeface="Bookman Old Style" panose="02050604050505020204" pitchFamily="18" charset="0"/>
                        </a:rPr>
                        <a:t>средообразования</a:t>
                      </a:r>
                      <a:r>
                        <a:rPr lang="ru-RU" sz="2800" b="0" dirty="0">
                          <a:effectLst/>
                          <a:latin typeface="Bookman Old Style" panose="02050604050505020204" pitchFamily="18" charset="0"/>
                        </a:rPr>
                        <a:t> ОО на основе идей </a:t>
                      </a:r>
                      <a:r>
                        <a:rPr lang="ru-RU" sz="28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акмеологического</a:t>
                      </a:r>
                      <a:r>
                        <a:rPr lang="ru-RU" sz="2800" b="0" dirty="0">
                          <a:effectLst/>
                          <a:latin typeface="Bookman Old Style" panose="02050604050505020204" pitchFamily="18" charset="0"/>
                        </a:rPr>
                        <a:t> подхода для обеспечения оптимизации образовательного процесса в условиях реализации ФГОС с целью обеспечения целостного (гармоничного) развития личности обучающегося (выпускника), способного к жизни в конкурентном и быстроменяющемся мире.</a:t>
                      </a:r>
                      <a:endParaRPr lang="ru-RU" sz="28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93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-130628"/>
            <a:ext cx="9274352" cy="7837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Цель и задачи Программы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87303"/>
              </p:ext>
            </p:extLst>
          </p:nvPr>
        </p:nvGraphicFramePr>
        <p:xfrm>
          <a:off x="0" y="653142"/>
          <a:ext cx="10071463" cy="620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276">
                  <a:extLst>
                    <a:ext uri="{9D8B030D-6E8A-4147-A177-3AD203B41FA5}">
                      <a16:colId xmlns:a16="http://schemas.microsoft.com/office/drawing/2014/main" val="611835434"/>
                    </a:ext>
                  </a:extLst>
                </a:gridCol>
                <a:gridCol w="8085187">
                  <a:extLst>
                    <a:ext uri="{9D8B030D-6E8A-4147-A177-3AD203B41FA5}">
                      <a16:colId xmlns:a16="http://schemas.microsoft.com/office/drawing/2014/main" val="1173756408"/>
                    </a:ext>
                  </a:extLst>
                </a:gridCol>
              </a:tblGrid>
              <a:tr h="6204858">
                <a:tc>
                  <a:txBody>
                    <a:bodyPr/>
                    <a:lstStyle/>
                    <a:p>
                      <a:pPr marL="111760" fontAlgn="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Задачи </a:t>
                      </a:r>
                    </a:p>
                    <a:p>
                      <a:pPr marL="111760" fontAlgn="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программы</a:t>
                      </a:r>
                      <a:endParaRPr lang="ru-RU" sz="16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Внедрение стратегии  интеграции системно-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деятельностного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компетентностного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  и синергетического подходов как наиболее  важных для достижения максимальных результатов в реализации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акмеологических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принципов в совершенствовании образовательной среды ОО.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Использование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подхода к совершенствованию системы управления школой.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Использование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подхода к формированию образовательной среды ОО с точки зрения совершенствования программы развития кадрового потенциала.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Использование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подхода  в совершенствовании системы взаимодействия всех участников образовательных отношений.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Использование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акмеологического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подхода с целью формирования образовательной среды, способствующей повышению качества образования и развитию личности обучающегося (выпускника) через:</a:t>
                      </a:r>
                    </a:p>
                    <a:p>
                      <a:pPr marL="742950" lvl="1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Повышение качества урока, расширение его взаимодействующей среды как  основы таких качеств личности, как взаимопонимание, партнёрство и сотрудничество.</a:t>
                      </a:r>
                    </a:p>
                    <a:p>
                      <a:pPr marL="742950" lvl="1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Совершенствование системы внеурочной деятельности в условиях реализации ФГОС посредством развития возможностей индивидуализации личности обучающегося;</a:t>
                      </a:r>
                    </a:p>
                    <a:p>
                      <a:pPr marL="742950" lvl="1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Совершенствование системы воспитательной работы в ОО посредством оптимизации стратегий, тактик, технологий, диагностик уровня </a:t>
                      </a:r>
                      <a:r>
                        <a:rPr lang="ru-RU" sz="1600" b="0" dirty="0" err="1">
                          <a:effectLst/>
                          <a:latin typeface="Bookman Old Style" panose="02050604050505020204" pitchFamily="18" charset="0"/>
                        </a:rPr>
                        <a:t>сформированнности</a:t>
                      </a:r>
                      <a:r>
                        <a:rPr lang="ru-RU" sz="1600" b="0" dirty="0">
                          <a:effectLst/>
                          <a:latin typeface="Bookman Old Style" panose="02050604050505020204" pitchFamily="18" charset="0"/>
                        </a:rPr>
                        <a:t> степени социализации обучающихся на разных ступенях общего образования.  </a:t>
                      </a:r>
                    </a:p>
                  </a:txBody>
                  <a:tcPr marL="65173" marR="65173" marT="0" marB="0"/>
                </a:tc>
                <a:extLst>
                  <a:ext uri="{0D108BD9-81ED-4DB2-BD59-A6C34878D82A}">
                    <a16:rowId xmlns:a16="http://schemas.microsoft.com/office/drawing/2014/main" val="77562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5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274002" cy="8621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Сроки и этапы реализации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62149"/>
            <a:ext cx="113124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 этап. Подготовительный (2019-2020 учебный  год):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анализ состояния;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планирование реализации основных направлений программы;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создание условий для реализации программы.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II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этап. Основной (2020-2026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г.г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.):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dirty="0">
                <a:latin typeface="Bookman Old Style" panose="02050604050505020204" pitchFamily="18" charset="0"/>
              </a:rPr>
              <a:t>- поэтапная реализация программы в соответствии с целями и задачами;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промежуточный мониторинг результатов;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 - корректировка планов в соответствии с целями и задачами и </a:t>
            </a:r>
            <a:r>
              <a:rPr lang="ru-RU" sz="2400" dirty="0" smtClean="0">
                <a:latin typeface="Bookman Old Style" panose="02050604050505020204" pitchFamily="18" charset="0"/>
              </a:rPr>
              <a:t>промежуточными </a:t>
            </a:r>
            <a:r>
              <a:rPr lang="ru-RU" sz="2400" dirty="0">
                <a:latin typeface="Bookman Old Style" panose="02050604050505020204" pitchFamily="18" charset="0"/>
              </a:rPr>
              <a:t>результатами.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III этап. Рефлексивно-аналитический (2026-2027 учебный  год):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завершение реализации программы;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мониторинг результатов;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анализ результатов;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распространение опыта.</a:t>
            </a:r>
          </a:p>
        </p:txBody>
      </p:sp>
    </p:spTree>
    <p:extLst>
      <p:ext uri="{BB962C8B-B14F-4D97-AF65-F5344CB8AC3E}">
        <p14:creationId xmlns:p14="http://schemas.microsoft.com/office/powerpoint/2010/main" val="35154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56754"/>
            <a:ext cx="10202091" cy="154141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Bookman Old Style" panose="02050604050505020204" pitchFamily="18" charset="0"/>
              </a:rPr>
              <a:t>Основные </a:t>
            </a:r>
            <a:br>
              <a:rPr lang="ru-RU" sz="4400" b="1" dirty="0">
                <a:latin typeface="Bookman Old Style" panose="02050604050505020204" pitchFamily="18" charset="0"/>
              </a:rPr>
            </a:br>
            <a:r>
              <a:rPr lang="ru-RU" sz="4400" b="1" dirty="0">
                <a:latin typeface="Bookman Old Style" panose="02050604050505020204" pitchFamily="18" charset="0"/>
              </a:rPr>
              <a:t>мероприятия (</a:t>
            </a:r>
            <a:r>
              <a:rPr lang="ru-RU" sz="4400" b="1" dirty="0" smtClean="0">
                <a:latin typeface="Bookman Old Style" panose="02050604050505020204" pitchFamily="18" charset="0"/>
              </a:rPr>
              <a:t>направления)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634" y="1164134"/>
            <a:ext cx="99930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Bookman Old Style" panose="02050604050505020204" pitchFamily="18" charset="0"/>
              </a:rPr>
              <a:t>Повышение уровня профессионального мастерства администрации и педагогов (консультации, курсы ПК, ЕМД, семинары, конференции, международные стажировки</a:t>
            </a:r>
            <a:r>
              <a:rPr lang="ru-RU" sz="2800" dirty="0" smtClean="0">
                <a:latin typeface="Bookman Old Style" panose="02050604050505020204" pitchFamily="18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Bookman Old Style" panose="02050604050505020204" pitchFamily="18" charset="0"/>
              </a:rPr>
              <a:t>Работа </a:t>
            </a:r>
            <a:r>
              <a:rPr lang="ru-RU" sz="2800" dirty="0">
                <a:latin typeface="Bookman Old Style" panose="02050604050505020204" pitchFamily="18" charset="0"/>
              </a:rPr>
              <a:t>по международной программе </a:t>
            </a:r>
            <a:r>
              <a:rPr lang="ru-RU" sz="2800" dirty="0" smtClean="0">
                <a:latin typeface="Bookman Old Style" panose="02050604050505020204" pitchFamily="18" charset="0"/>
              </a:rPr>
              <a:t>AFS.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Bookman Old Style" panose="02050604050505020204" pitchFamily="18" charset="0"/>
              </a:rPr>
              <a:t>Совершенствование </a:t>
            </a:r>
            <a:r>
              <a:rPr lang="ru-RU" sz="2800" dirty="0">
                <a:latin typeface="Bookman Old Style" panose="02050604050505020204" pitchFamily="18" charset="0"/>
              </a:rPr>
              <a:t>архитектоники педагогической </a:t>
            </a:r>
            <a:r>
              <a:rPr lang="ru-RU" sz="2800" dirty="0" smtClean="0">
                <a:latin typeface="Bookman Old Style" panose="02050604050505020204" pitchFamily="18" charset="0"/>
              </a:rPr>
              <a:t>среды.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Bookman Old Style" panose="02050604050505020204" pitchFamily="18" charset="0"/>
              </a:rPr>
              <a:t>Совершенствование </a:t>
            </a:r>
            <a:r>
              <a:rPr lang="ru-RU" sz="2800" dirty="0">
                <a:latin typeface="Bookman Old Style" panose="02050604050505020204" pitchFamily="18" charset="0"/>
              </a:rPr>
              <a:t>взаимодействующей среды с родительской общественностью и </a:t>
            </a:r>
            <a:r>
              <a:rPr lang="ru-RU" sz="2800" dirty="0" smtClean="0">
                <a:latin typeface="Bookman Old Style" panose="02050604050505020204" pitchFamily="18" charset="0"/>
              </a:rPr>
              <a:t>социумом.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Bookman Old Style" panose="02050604050505020204" pitchFamily="18" charset="0"/>
              </a:rPr>
              <a:t>Включение </a:t>
            </a:r>
            <a:r>
              <a:rPr lang="ru-RU" sz="2800" dirty="0">
                <a:latin typeface="Bookman Old Style" panose="02050604050505020204" pitchFamily="18" charset="0"/>
              </a:rPr>
              <a:t>всех участников образовательного процесса в реализацию основных направлений программы согласно плану </a:t>
            </a:r>
            <a:r>
              <a:rPr lang="ru-RU" sz="2800" dirty="0" smtClean="0">
                <a:latin typeface="Bookman Old Style" panose="02050604050505020204" pitchFamily="18" charset="0"/>
              </a:rPr>
              <a:t>реализации.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Bookman Old Style" panose="02050604050505020204" pitchFamily="18" charset="0"/>
              </a:rPr>
              <a:t>Мониторинг </a:t>
            </a:r>
            <a:r>
              <a:rPr lang="ru-RU" sz="2800" dirty="0">
                <a:latin typeface="Bookman Old Style" panose="02050604050505020204" pitchFamily="18" charset="0"/>
              </a:rPr>
              <a:t>качества реализации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4416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82880"/>
            <a:ext cx="9431383" cy="118872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Ожидаемые результаты реализации Программы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3405"/>
            <a:ext cx="11155680" cy="5904411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Bookman Old Style" panose="02050604050505020204" pitchFamily="18" charset="0"/>
              </a:rPr>
              <a:t>Совершенствование </a:t>
            </a:r>
            <a:r>
              <a:rPr lang="ru-RU" sz="1700" dirty="0">
                <a:latin typeface="Bookman Old Style" panose="02050604050505020204" pitchFamily="18" charset="0"/>
              </a:rPr>
              <a:t>образовательной среды ОО посредством </a:t>
            </a:r>
            <a:r>
              <a:rPr lang="ru-RU" sz="1700" dirty="0" smtClean="0">
                <a:latin typeface="Bookman Old Style" panose="02050604050505020204" pitchFamily="18" charset="0"/>
              </a:rPr>
              <a:t>использования                   </a:t>
            </a:r>
            <a:r>
              <a:rPr lang="ru-RU" sz="1700" dirty="0" err="1" smtClean="0">
                <a:latin typeface="Bookman Old Style" panose="02050604050505020204" pitchFamily="18" charset="0"/>
              </a:rPr>
              <a:t>акмеологического</a:t>
            </a:r>
            <a:r>
              <a:rPr lang="ru-RU" sz="1700" dirty="0" smtClean="0"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подхода.</a:t>
            </a:r>
          </a:p>
          <a:p>
            <a:r>
              <a:rPr lang="ru-RU" sz="1700" dirty="0" smtClean="0">
                <a:latin typeface="Bookman Old Style" panose="02050604050505020204" pitchFamily="18" charset="0"/>
              </a:rPr>
              <a:t>Повышение </a:t>
            </a:r>
            <a:r>
              <a:rPr lang="ru-RU" sz="1700" dirty="0">
                <a:latin typeface="Bookman Old Style" panose="02050604050505020204" pitchFamily="18" charset="0"/>
              </a:rPr>
              <a:t>уровня квалификации управленческого состава (100% высшая квалификация).</a:t>
            </a:r>
          </a:p>
          <a:p>
            <a:r>
              <a:rPr lang="ru-RU" sz="1700" dirty="0" smtClean="0">
                <a:latin typeface="Bookman Old Style" panose="02050604050505020204" pitchFamily="18" charset="0"/>
              </a:rPr>
              <a:t>Повышение </a:t>
            </a:r>
            <a:r>
              <a:rPr lang="ru-RU" sz="1700" dirty="0">
                <a:latin typeface="Bookman Old Style" panose="02050604050505020204" pitchFamily="18" charset="0"/>
              </a:rPr>
              <a:t>уровня квалификации педагогических кадров (60% </a:t>
            </a:r>
            <a:r>
              <a:rPr lang="ru-RU" sz="1700" dirty="0" smtClean="0">
                <a:latin typeface="Bookman Old Style" panose="02050604050505020204" pitchFamily="18" charset="0"/>
              </a:rPr>
              <a:t>педагогов </a:t>
            </a:r>
            <a:r>
              <a:rPr lang="ru-RU" sz="1700" dirty="0">
                <a:latin typeface="Bookman Old Style" panose="02050604050505020204" pitchFamily="18" charset="0"/>
              </a:rPr>
              <a:t>первой и высшей категории).</a:t>
            </a:r>
          </a:p>
          <a:p>
            <a:r>
              <a:rPr lang="ru-RU" sz="1700" dirty="0" smtClean="0">
                <a:latin typeface="Bookman Old Style" panose="02050604050505020204" pitchFamily="18" charset="0"/>
              </a:rPr>
              <a:t>Повышение </a:t>
            </a:r>
            <a:r>
              <a:rPr lang="ru-RU" sz="1700" dirty="0">
                <a:latin typeface="Bookman Old Style" panose="02050604050505020204" pitchFamily="18" charset="0"/>
              </a:rPr>
              <a:t>качества знаний обучающихся с 42% в 2020 году до 45% в 2027 году.</a:t>
            </a:r>
          </a:p>
          <a:p>
            <a:r>
              <a:rPr lang="ru-RU" sz="1700" dirty="0" smtClean="0">
                <a:latin typeface="Bookman Old Style" panose="02050604050505020204" pitchFamily="18" charset="0"/>
              </a:rPr>
              <a:t>Повышение </a:t>
            </a:r>
            <a:r>
              <a:rPr lang="ru-RU" sz="1700" dirty="0">
                <a:latin typeface="Bookman Old Style" panose="02050604050505020204" pitchFamily="18" charset="0"/>
              </a:rPr>
              <a:t>показателей </a:t>
            </a:r>
            <a:r>
              <a:rPr lang="ru-RU" sz="1700" dirty="0" smtClean="0">
                <a:latin typeface="Bookman Old Style" panose="02050604050505020204" pitchFamily="18" charset="0"/>
              </a:rPr>
              <a:t>степени воспитанности обучающихся:     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* уровень </a:t>
            </a:r>
            <a:r>
              <a:rPr lang="ru-RU" sz="1700" dirty="0" err="1">
                <a:latin typeface="Bookman Old Style" panose="02050604050505020204" pitchFamily="18" charset="0"/>
              </a:rPr>
              <a:t>сформированности</a:t>
            </a: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отношения </a:t>
            </a:r>
            <a:r>
              <a:rPr lang="ru-RU" sz="1700" dirty="0">
                <a:latin typeface="Bookman Old Style" panose="02050604050505020204" pitchFamily="18" charset="0"/>
              </a:rPr>
              <a:t>к Родине, Земле, Миру до 67% (по  </a:t>
            </a:r>
            <a:r>
              <a:rPr lang="ru-RU" sz="1700" dirty="0" smtClean="0">
                <a:latin typeface="Bookman Old Style" panose="020506040505050202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 опроснику </a:t>
            </a:r>
            <a:r>
              <a:rPr lang="ru-RU" sz="1700" dirty="0">
                <a:latin typeface="Bookman Old Style" panose="02050604050505020204" pitchFamily="18" charset="0"/>
              </a:rPr>
              <a:t>личностного роста  П.В. </a:t>
            </a:r>
            <a:r>
              <a:rPr lang="ru-RU" sz="1700" smtClean="0">
                <a:latin typeface="Bookman Old Style" panose="02050604050505020204" pitchFamily="18" charset="0"/>
              </a:rPr>
              <a:t>Степанова);</a:t>
            </a:r>
            <a:endParaRPr lang="ru-RU" sz="17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*повышение </a:t>
            </a:r>
            <a:r>
              <a:rPr lang="ru-RU" sz="1700" dirty="0">
                <a:latin typeface="Bookman Old Style" panose="02050604050505020204" pitchFamily="18" charset="0"/>
              </a:rPr>
              <a:t>показателей качества </a:t>
            </a:r>
            <a:r>
              <a:rPr lang="ru-RU" sz="1700" dirty="0" smtClean="0">
                <a:latin typeface="Bookman Old Style" panose="02050604050505020204" pitchFamily="18" charset="0"/>
              </a:rPr>
              <a:t>взаимодействия  </a:t>
            </a:r>
            <a:r>
              <a:rPr lang="ru-RU" sz="1700" dirty="0">
                <a:latin typeface="Bookman Old Style" panose="02050604050505020204" pitchFamily="18" charset="0"/>
              </a:rPr>
              <a:t>субъектов образовательной </a:t>
            </a:r>
            <a:r>
              <a:rPr lang="ru-RU" sz="1700" dirty="0" smtClean="0">
                <a:latin typeface="Bookman Old Style" panose="020506040505050202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  среды  </a:t>
            </a:r>
            <a:r>
              <a:rPr lang="ru-RU" sz="1700" dirty="0">
                <a:latin typeface="Bookman Old Style" panose="02050604050505020204" pitchFamily="18" charset="0"/>
              </a:rPr>
              <a:t>(по экспресс-опроснику «Индекс толерантности» </a:t>
            </a:r>
            <a:r>
              <a:rPr lang="ru-RU" sz="1700" dirty="0" err="1">
                <a:latin typeface="Bookman Old Style" panose="02050604050505020204" pitchFamily="18" charset="0"/>
              </a:rPr>
              <a:t>Г.У.Солдатовой</a:t>
            </a:r>
            <a:r>
              <a:rPr lang="ru-RU" sz="1700" dirty="0" smtClean="0">
                <a:latin typeface="Bookman Old Style" panose="020506040505050202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 * повышение </a:t>
            </a:r>
            <a:r>
              <a:rPr lang="ru-RU" sz="1700" dirty="0">
                <a:latin typeface="Bookman Old Style" panose="02050604050505020204" pitchFamily="18" charset="0"/>
              </a:rPr>
              <a:t>показателей степени </a:t>
            </a:r>
            <a:r>
              <a:rPr lang="ru-RU" sz="1700" dirty="0" smtClean="0">
                <a:latin typeface="Bookman Old Style" panose="02050604050505020204" pitchFamily="18" charset="0"/>
              </a:rPr>
              <a:t>социализации </a:t>
            </a:r>
            <a:r>
              <a:rPr lang="ru-RU" sz="1700" dirty="0">
                <a:latin typeface="Bookman Old Style" panose="02050604050505020204" pitchFamily="18" charset="0"/>
              </a:rPr>
              <a:t>обучающихся в различных </a:t>
            </a:r>
            <a:r>
              <a:rPr lang="ru-RU" sz="1700" dirty="0" smtClean="0">
                <a:latin typeface="Bookman Old Style" panose="020506040505050202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  социальных </a:t>
            </a:r>
            <a:r>
              <a:rPr lang="ru-RU" sz="1700" dirty="0">
                <a:latin typeface="Bookman Old Style" panose="02050604050505020204" pitchFamily="18" charset="0"/>
              </a:rPr>
              <a:t>группах и социальных процессах (</a:t>
            </a:r>
            <a:r>
              <a:rPr lang="ru-RU" sz="1700" dirty="0" smtClean="0">
                <a:latin typeface="Bookman Old Style" panose="02050604050505020204" pitchFamily="18" charset="0"/>
              </a:rPr>
              <a:t>диагностический </a:t>
            </a:r>
          </a:p>
          <a:p>
            <a:pPr marL="0" indent="0">
              <a:buNone/>
            </a:pP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          инструментарий </a:t>
            </a:r>
            <a:r>
              <a:rPr lang="ru-RU" sz="1700" dirty="0">
                <a:latin typeface="Bookman Old Style" panose="02050604050505020204" pitchFamily="18" charset="0"/>
              </a:rPr>
              <a:t>из «Технологии </a:t>
            </a:r>
            <a:r>
              <a:rPr lang="ru-RU" sz="1700" dirty="0" smtClean="0">
                <a:latin typeface="Bookman Old Style" panose="02050604050505020204" pitchFamily="18" charset="0"/>
              </a:rPr>
              <a:t>адаптированной </a:t>
            </a:r>
            <a:r>
              <a:rPr lang="ru-RU" sz="1700" dirty="0">
                <a:latin typeface="Bookman Old Style" panose="02050604050505020204" pitchFamily="18" charset="0"/>
              </a:rPr>
              <a:t>педагогики» </a:t>
            </a:r>
            <a:r>
              <a:rPr lang="ru-RU" sz="1700" dirty="0" err="1">
                <a:latin typeface="Bookman Old Style" panose="02050604050505020204" pitchFamily="18" charset="0"/>
              </a:rPr>
              <a:t>Е.А.Ямбурга</a:t>
            </a:r>
            <a:r>
              <a:rPr lang="ru-RU" sz="1700" dirty="0" smtClean="0">
                <a:latin typeface="Bookman Old Style" panose="02050604050505020204" pitchFamily="18" charset="0"/>
              </a:rPr>
              <a:t>).</a:t>
            </a:r>
            <a:endParaRPr lang="ru-RU" sz="1700" dirty="0">
              <a:latin typeface="Bookman Old Style" panose="02050604050505020204" pitchFamily="18" charset="0"/>
            </a:endParaRPr>
          </a:p>
          <a:p>
            <a:r>
              <a:rPr lang="ru-RU" sz="1700" dirty="0">
                <a:latin typeface="Bookman Old Style" panose="02050604050505020204" pitchFamily="18" charset="0"/>
              </a:rPr>
              <a:t> Удовлетворённость всех участников образовательных отношений </a:t>
            </a:r>
            <a:r>
              <a:rPr lang="ru-RU" dirty="0">
                <a:latin typeface="Bookman Old Style" panose="02050604050505020204" pitchFamily="18" charset="0"/>
              </a:rPr>
              <a:t>деятельностью и результатами  ОО (выше 95%).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1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727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Courier New</vt:lpstr>
      <vt:lpstr>Symbol</vt:lpstr>
      <vt:lpstr>Times New Roman</vt:lpstr>
      <vt:lpstr>Trebuchet MS</vt:lpstr>
      <vt:lpstr>Wingdings</vt:lpstr>
      <vt:lpstr>Wingdings 3</vt:lpstr>
      <vt:lpstr>Аспект</vt:lpstr>
      <vt:lpstr>Программа развития   МАОУ «Белоярская СОШ № 1»</vt:lpstr>
      <vt:lpstr>Программа  является преемницей  предыдущих ПРШ</vt:lpstr>
      <vt:lpstr>Понятийное поле Программы</vt:lpstr>
      <vt:lpstr>Цель и задачи Программы</vt:lpstr>
      <vt:lpstr>Цель и задачи Программы</vt:lpstr>
      <vt:lpstr>Сроки и этапы реализации</vt:lpstr>
      <vt:lpstr>Основные  мероприятия (направления)</vt:lpstr>
      <vt:lpstr>Ожидаемые результаты реализации Программы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  МАОУ «Белоярская СОШ № 1»</dc:title>
  <dc:creator>On</dc:creator>
  <cp:lastModifiedBy>On</cp:lastModifiedBy>
  <cp:revision>10</cp:revision>
  <dcterms:created xsi:type="dcterms:W3CDTF">2020-06-25T06:48:09Z</dcterms:created>
  <dcterms:modified xsi:type="dcterms:W3CDTF">2020-06-25T09:28:40Z</dcterms:modified>
</cp:coreProperties>
</file>